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8" r:id="rId4"/>
    <p:sldId id="286" r:id="rId5"/>
    <p:sldId id="278" r:id="rId6"/>
    <p:sldId id="257" r:id="rId7"/>
    <p:sldId id="279" r:id="rId8"/>
    <p:sldId id="259" r:id="rId9"/>
    <p:sldId id="275" r:id="rId10"/>
    <p:sldId id="285" r:id="rId11"/>
    <p:sldId id="280" r:id="rId12"/>
    <p:sldId id="281" r:id="rId13"/>
    <p:sldId id="260" r:id="rId14"/>
    <p:sldId id="283" r:id="rId15"/>
    <p:sldId id="265" r:id="rId16"/>
    <p:sldId id="261" r:id="rId17"/>
    <p:sldId id="276" r:id="rId18"/>
    <p:sldId id="262" r:id="rId19"/>
    <p:sldId id="263" r:id="rId20"/>
    <p:sldId id="277"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6/30/2025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858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6/30/2025</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7941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6/30/2025</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3848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6/30/2025</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1451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6/30/2025</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0508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6/30/2025</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4555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6/30/2025</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81632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6/30/2025</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854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6/30/2025</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5253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6/30/2025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4449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6/30/2025</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28224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6/30/2025</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673878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tfarricker@rehab.org"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compliance-privacy@rehab.org" TargetMode="External"/><Relationship Id="rId2" Type="http://schemas.openxmlformats.org/officeDocument/2006/relationships/hyperlink" Target="mailto:jfournier@rehab.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ized light photo effects">
            <a:extLst>
              <a:ext uri="{FF2B5EF4-FFF2-40B4-BE49-F238E27FC236}">
                <a16:creationId xmlns:a16="http://schemas.microsoft.com/office/drawing/2014/main" id="{600A5884-0BDD-75BB-112C-39C36E0F766C}"/>
              </a:ext>
            </a:extLst>
          </p:cNvPr>
          <p:cNvPicPr>
            <a:picLocks noChangeAspect="1"/>
          </p:cNvPicPr>
          <p:nvPr/>
        </p:nvPicPr>
        <p:blipFill rotWithShape="1">
          <a:blip r:embed="rId2"/>
          <a:srcRect r="15627" b="-1"/>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E037383-E5B1-5EE4-31B2-2F02C964FC72}"/>
              </a:ext>
            </a:extLst>
          </p:cNvPr>
          <p:cNvSpPr>
            <a:spLocks noGrp="1"/>
          </p:cNvSpPr>
          <p:nvPr>
            <p:ph type="ctrTitle"/>
          </p:nvPr>
        </p:nvSpPr>
        <p:spPr>
          <a:xfrm>
            <a:off x="5486400" y="330200"/>
            <a:ext cx="6385560" cy="4337811"/>
          </a:xfrm>
        </p:spPr>
        <p:txBody>
          <a:bodyPr anchor="b">
            <a:normAutofit/>
          </a:bodyPr>
          <a:lstStyle/>
          <a:p>
            <a:r>
              <a:rPr lang="en-US" sz="4000" dirty="0"/>
              <a:t>RSS Compliance Program Training Series:</a:t>
            </a:r>
            <a:br>
              <a:rPr lang="en-US" sz="4000" dirty="0"/>
            </a:br>
            <a:r>
              <a:rPr lang="en-US" sz="4000" dirty="0"/>
              <a:t>RSS Organizational Experience and Risk Areas </a:t>
            </a:r>
            <a:br>
              <a:rPr lang="en-US" sz="4000" dirty="0"/>
            </a:br>
            <a:endParaRPr lang="en-US" sz="4000" dirty="0"/>
          </a:p>
        </p:txBody>
      </p:sp>
      <p:sp>
        <p:nvSpPr>
          <p:cNvPr id="3" name="Subtitle 2">
            <a:extLst>
              <a:ext uri="{FF2B5EF4-FFF2-40B4-BE49-F238E27FC236}">
                <a16:creationId xmlns:a16="http://schemas.microsoft.com/office/drawing/2014/main" id="{38184BB8-C582-D5BA-BC1A-2FB208689491}"/>
              </a:ext>
            </a:extLst>
          </p:cNvPr>
          <p:cNvSpPr>
            <a:spLocks noGrp="1"/>
          </p:cNvSpPr>
          <p:nvPr>
            <p:ph type="subTitle" idx="1"/>
          </p:nvPr>
        </p:nvSpPr>
        <p:spPr>
          <a:xfrm>
            <a:off x="5486400" y="4872922"/>
            <a:ext cx="6385560" cy="1208141"/>
          </a:xfrm>
        </p:spPr>
        <p:txBody>
          <a:bodyPr>
            <a:normAutofit fontScale="92500"/>
          </a:bodyPr>
          <a:lstStyle/>
          <a:p>
            <a:r>
              <a:rPr lang="en-US" sz="2000" dirty="0"/>
              <a:t>Rehabilitation Support Services, Inc. 2025 </a:t>
            </a:r>
          </a:p>
          <a:p>
            <a:r>
              <a:rPr lang="en-US" sz="2000" i="1" dirty="0"/>
              <a:t>Information for Affected Others, including Contractors, Subcontractors, Independent Contractors  </a:t>
            </a:r>
          </a:p>
          <a:p>
            <a:endParaRPr lang="en-US"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0628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48A92-EE5D-FD97-57F2-7A351F64DE42}"/>
              </a:ext>
            </a:extLst>
          </p:cNvPr>
          <p:cNvSpPr>
            <a:spLocks noGrp="1"/>
          </p:cNvSpPr>
          <p:nvPr>
            <p:ph type="title"/>
          </p:nvPr>
        </p:nvSpPr>
        <p:spPr/>
        <p:txBody>
          <a:bodyPr/>
          <a:lstStyle/>
          <a:p>
            <a:r>
              <a:rPr lang="en-US" dirty="0"/>
              <a:t>Duty to Report </a:t>
            </a:r>
          </a:p>
        </p:txBody>
      </p:sp>
      <p:sp>
        <p:nvSpPr>
          <p:cNvPr id="3" name="Content Placeholder 2">
            <a:extLst>
              <a:ext uri="{FF2B5EF4-FFF2-40B4-BE49-F238E27FC236}">
                <a16:creationId xmlns:a16="http://schemas.microsoft.com/office/drawing/2014/main" id="{D11FAB3D-14E6-A2A1-C0DE-A7AAB35AB55C}"/>
              </a:ext>
            </a:extLst>
          </p:cNvPr>
          <p:cNvSpPr>
            <a:spLocks noGrp="1"/>
          </p:cNvSpPr>
          <p:nvPr>
            <p:ph idx="1"/>
          </p:nvPr>
        </p:nvSpPr>
        <p:spPr/>
        <p:txBody>
          <a:bodyPr/>
          <a:lstStyle/>
          <a:p>
            <a:r>
              <a:rPr lang="en-US" dirty="0"/>
              <a:t>Every employee or </a:t>
            </a:r>
            <a:r>
              <a:rPr lang="en-US" dirty="0">
                <a:highlight>
                  <a:srgbClr val="FFFF00"/>
                </a:highlight>
              </a:rPr>
              <a:t>affected other (contractor, subcontractor, independent contractor) </a:t>
            </a:r>
            <a:r>
              <a:rPr lang="en-US" dirty="0"/>
              <a:t>has an affirmative duty to the agency and to our consumers to report actions, behaviors or suspicions that may violate the law, regulations, agency procedures or Standards of Conduct.  </a:t>
            </a:r>
          </a:p>
        </p:txBody>
      </p:sp>
    </p:spTree>
    <p:extLst>
      <p:ext uri="{BB962C8B-B14F-4D97-AF65-F5344CB8AC3E}">
        <p14:creationId xmlns:p14="http://schemas.microsoft.com/office/powerpoint/2010/main" val="2225160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C1EC-44B4-0E3E-9699-91286A45E4D3}"/>
              </a:ext>
            </a:extLst>
          </p:cNvPr>
          <p:cNvSpPr>
            <a:spLocks noGrp="1"/>
          </p:cNvSpPr>
          <p:nvPr>
            <p:ph type="title"/>
          </p:nvPr>
        </p:nvSpPr>
        <p:spPr/>
        <p:txBody>
          <a:bodyPr>
            <a:normAutofit fontScale="90000"/>
          </a:bodyPr>
          <a:lstStyle/>
          <a:p>
            <a:r>
              <a:rPr lang="en-US" dirty="0"/>
              <a:t>RSS Policy on Non-Retaliation and Whistleblower Protections  </a:t>
            </a:r>
          </a:p>
        </p:txBody>
      </p:sp>
      <p:sp>
        <p:nvSpPr>
          <p:cNvPr id="3" name="Content Placeholder 2">
            <a:extLst>
              <a:ext uri="{FF2B5EF4-FFF2-40B4-BE49-F238E27FC236}">
                <a16:creationId xmlns:a16="http://schemas.microsoft.com/office/drawing/2014/main" id="{CFD9D41E-8698-8991-F930-D1086C53C154}"/>
              </a:ext>
            </a:extLst>
          </p:cNvPr>
          <p:cNvSpPr>
            <a:spLocks noGrp="1"/>
          </p:cNvSpPr>
          <p:nvPr>
            <p:ph idx="1"/>
          </p:nvPr>
        </p:nvSpPr>
        <p:spPr/>
        <p:txBody>
          <a:bodyPr/>
          <a:lstStyle/>
          <a:p>
            <a:r>
              <a:rPr lang="en-US" dirty="0"/>
              <a:t>No individual who in good faith, reports any action, or suspected action taken by, or within RSS that illegal, fraudulent, or in violation of any adopted policy of RSS shall NOT suffer intimidation, harassment, discrimination or any other retaliation, or in the case of employees, any adverse employment consequences.  </a:t>
            </a:r>
          </a:p>
        </p:txBody>
      </p:sp>
    </p:spTree>
    <p:extLst>
      <p:ext uri="{BB962C8B-B14F-4D97-AF65-F5344CB8AC3E}">
        <p14:creationId xmlns:p14="http://schemas.microsoft.com/office/powerpoint/2010/main" val="232265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5597-1F0E-7EBB-A5F2-EC30CB0216A0}"/>
              </a:ext>
            </a:extLst>
          </p:cNvPr>
          <p:cNvSpPr>
            <a:spLocks noGrp="1"/>
          </p:cNvSpPr>
          <p:nvPr>
            <p:ph type="title"/>
          </p:nvPr>
        </p:nvSpPr>
        <p:spPr/>
        <p:txBody>
          <a:bodyPr>
            <a:normAutofit/>
          </a:bodyPr>
          <a:lstStyle/>
          <a:p>
            <a:r>
              <a:rPr lang="en-US" dirty="0"/>
              <a:t>What are RSS Compliance Risk Areas </a:t>
            </a:r>
          </a:p>
        </p:txBody>
      </p:sp>
      <p:sp>
        <p:nvSpPr>
          <p:cNvPr id="3" name="Content Placeholder 2">
            <a:extLst>
              <a:ext uri="{FF2B5EF4-FFF2-40B4-BE49-F238E27FC236}">
                <a16:creationId xmlns:a16="http://schemas.microsoft.com/office/drawing/2014/main" id="{0BCA897C-00B2-452B-5A39-58A32B8CA91E}"/>
              </a:ext>
            </a:extLst>
          </p:cNvPr>
          <p:cNvSpPr>
            <a:spLocks noGrp="1"/>
          </p:cNvSpPr>
          <p:nvPr>
            <p:ph idx="1"/>
          </p:nvPr>
        </p:nvSpPr>
        <p:spPr/>
        <p:txBody>
          <a:bodyPr>
            <a:normAutofit fontScale="47500" lnSpcReduction="20000"/>
          </a:bodyPr>
          <a:lstStyle/>
          <a:p>
            <a:r>
              <a:rPr lang="en-US" b="1" dirty="0"/>
              <a:t>Billings:  </a:t>
            </a:r>
            <a:r>
              <a:rPr lang="en-US" dirty="0"/>
              <a:t>All claims submitted to a payer are accurate and complete supported by appropriate documentation</a:t>
            </a:r>
          </a:p>
          <a:p>
            <a:r>
              <a:rPr lang="en-US" b="1" dirty="0"/>
              <a:t>Payments</a:t>
            </a:r>
            <a:r>
              <a:rPr lang="en-US" dirty="0"/>
              <a:t>:  Payments received are appropriate and accurate </a:t>
            </a:r>
          </a:p>
          <a:p>
            <a:r>
              <a:rPr lang="en-US" b="1" dirty="0"/>
              <a:t>Ordered Services:  </a:t>
            </a:r>
            <a:r>
              <a:rPr lang="en-US" dirty="0"/>
              <a:t>Accurate and appropriate documentation is contained within the record; those ordering services are in compliance with regulation and scope of practice </a:t>
            </a:r>
          </a:p>
          <a:p>
            <a:r>
              <a:rPr lang="en-US" b="1" dirty="0"/>
              <a:t>Medical Necessity</a:t>
            </a:r>
            <a:r>
              <a:rPr lang="en-US" dirty="0"/>
              <a:t>:  Consumers of services meet the eligibility requirements and there is clear evidence through documentation that continued services are appropriate </a:t>
            </a:r>
          </a:p>
          <a:p>
            <a:r>
              <a:rPr lang="en-US" b="1" dirty="0"/>
              <a:t>Quality of Care:  </a:t>
            </a:r>
            <a:r>
              <a:rPr lang="en-US" dirty="0"/>
              <a:t>Quality Services are provided throughout all RSS programs and services </a:t>
            </a:r>
            <a:endParaRPr lang="en-US" b="1" dirty="0"/>
          </a:p>
          <a:p>
            <a:r>
              <a:rPr lang="en-US" b="1" dirty="0"/>
              <a:t>Governance:  </a:t>
            </a:r>
            <a:r>
              <a:rPr lang="en-US" dirty="0"/>
              <a:t>The RSS Board of Directors provide high level oversight of RSS activities and performance; ensuring accountability of executive leadership and the organization.  </a:t>
            </a:r>
            <a:endParaRPr lang="en-US" b="1" dirty="0"/>
          </a:p>
          <a:p>
            <a:r>
              <a:rPr lang="en-US" b="1" dirty="0"/>
              <a:t>Mandatory Reporting:  </a:t>
            </a:r>
            <a:r>
              <a:rPr lang="en-US" dirty="0">
                <a:highlight>
                  <a:srgbClr val="FFFF00"/>
                </a:highlight>
              </a:rPr>
              <a:t>Affected others all have a duty to report observed or suspected fraud, waste or abuse </a:t>
            </a:r>
          </a:p>
          <a:p>
            <a:r>
              <a:rPr lang="en-US" b="1" dirty="0"/>
              <a:t>Credentialing:  </a:t>
            </a:r>
            <a:r>
              <a:rPr lang="en-US" dirty="0">
                <a:highlight>
                  <a:srgbClr val="FFFF00"/>
                </a:highlight>
              </a:rPr>
              <a:t>staff and affected others are appropriately credentialed based on their role.  Consumers of services receive the highest level of care from qualified individuals</a:t>
            </a:r>
          </a:p>
          <a:p>
            <a:r>
              <a:rPr lang="en-US" b="1" dirty="0">
                <a:highlight>
                  <a:srgbClr val="FFFF00"/>
                </a:highlight>
              </a:rPr>
              <a:t>Contractor, Subcontractor Oversight:  </a:t>
            </a:r>
            <a:r>
              <a:rPr lang="en-US" dirty="0">
                <a:highlight>
                  <a:srgbClr val="FFFF00"/>
                </a:highlight>
              </a:rPr>
              <a:t>are knowledgeable of, and understand their role in the RSS Compliance Program</a:t>
            </a:r>
            <a:endParaRPr lang="en-US" b="1" dirty="0">
              <a:highlight>
                <a:srgbClr val="FFFF00"/>
              </a:highlight>
            </a:endParaRPr>
          </a:p>
          <a:p>
            <a:r>
              <a:rPr lang="en-US" dirty="0"/>
              <a:t>Other Areas as identified:  </a:t>
            </a:r>
          </a:p>
          <a:p>
            <a:pPr lvl="1"/>
            <a:r>
              <a:rPr lang="en-US" b="1" dirty="0"/>
              <a:t>HIPAA Security:  </a:t>
            </a:r>
            <a:r>
              <a:rPr lang="en-US" dirty="0"/>
              <a:t>Appropriate safeguards are in place to prevent against potential breaches </a:t>
            </a:r>
            <a:endParaRPr lang="en-US" b="1" dirty="0"/>
          </a:p>
        </p:txBody>
      </p:sp>
    </p:spTree>
    <p:extLst>
      <p:ext uri="{BB962C8B-B14F-4D97-AF65-F5344CB8AC3E}">
        <p14:creationId xmlns:p14="http://schemas.microsoft.com/office/powerpoint/2010/main" val="3327386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C3B9B-AD94-5B1B-A7C8-493802063F84}"/>
              </a:ext>
            </a:extLst>
          </p:cNvPr>
          <p:cNvSpPr>
            <a:spLocks noGrp="1"/>
          </p:cNvSpPr>
          <p:nvPr>
            <p:ph type="title"/>
          </p:nvPr>
        </p:nvSpPr>
        <p:spPr/>
        <p:txBody>
          <a:bodyPr>
            <a:normAutofit/>
          </a:bodyPr>
          <a:lstStyle/>
          <a:p>
            <a:r>
              <a:rPr lang="en-US" sz="2000" dirty="0"/>
              <a:t>Current RSS Priorities -2025</a:t>
            </a:r>
            <a:br>
              <a:rPr lang="en-US" sz="2000" dirty="0"/>
            </a:br>
            <a:r>
              <a:rPr lang="en-US" sz="2000" dirty="0"/>
              <a:t>Training and Education: Contractors, Subcontractors, Independent Contractors </a:t>
            </a:r>
          </a:p>
        </p:txBody>
      </p:sp>
      <p:sp>
        <p:nvSpPr>
          <p:cNvPr id="3" name="Content Placeholder 2">
            <a:extLst>
              <a:ext uri="{FF2B5EF4-FFF2-40B4-BE49-F238E27FC236}">
                <a16:creationId xmlns:a16="http://schemas.microsoft.com/office/drawing/2014/main" id="{B99BFFED-A385-C218-14F2-563D656A546C}"/>
              </a:ext>
            </a:extLst>
          </p:cNvPr>
          <p:cNvSpPr>
            <a:spLocks noGrp="1"/>
          </p:cNvSpPr>
          <p:nvPr>
            <p:ph sz="half" idx="2"/>
          </p:nvPr>
        </p:nvSpPr>
        <p:spPr>
          <a:xfrm>
            <a:off x="1158240" y="2096219"/>
            <a:ext cx="9102224" cy="3812665"/>
          </a:xfrm>
        </p:spPr>
        <p:txBody>
          <a:bodyPr>
            <a:normAutofit/>
          </a:bodyPr>
          <a:lstStyle/>
          <a:p>
            <a:pPr lvl="1"/>
            <a:r>
              <a:rPr lang="en-US" dirty="0"/>
              <a:t>Contractors, Subcontractors and Independent Contractors must provide attestation of review of the Code of Conduct and this training prior to engagement in, or continuation of a contract </a:t>
            </a:r>
          </a:p>
          <a:p>
            <a:pPr marL="457200" lvl="1" indent="0">
              <a:buNone/>
            </a:pPr>
            <a:endParaRPr lang="en-US" dirty="0"/>
          </a:p>
          <a:p>
            <a:pPr lvl="1"/>
            <a:r>
              <a:rPr lang="en-US" dirty="0"/>
              <a:t>A Contract Addendum is required outlining your role in the RSS Compliance Program </a:t>
            </a:r>
          </a:p>
          <a:p>
            <a:pPr lvl="1"/>
            <a:endParaRPr lang="en-US" dirty="0"/>
          </a:p>
          <a:p>
            <a:pPr lvl="1"/>
            <a:r>
              <a:rPr lang="en-US" dirty="0"/>
              <a:t>The RSS Director of Facilities oversees this process </a:t>
            </a:r>
          </a:p>
          <a:p>
            <a:pPr lvl="2"/>
            <a:r>
              <a:rPr lang="en-US" dirty="0"/>
              <a:t>Timothy </a:t>
            </a:r>
            <a:r>
              <a:rPr lang="en-US" dirty="0" err="1"/>
              <a:t>Farricker</a:t>
            </a:r>
            <a:endParaRPr lang="en-US" dirty="0"/>
          </a:p>
          <a:p>
            <a:pPr lvl="2"/>
            <a:r>
              <a:rPr lang="en-US" dirty="0">
                <a:hlinkClick r:id="rId2"/>
              </a:rPr>
              <a:t>tfarricker@rehab.org</a:t>
            </a:r>
            <a:r>
              <a:rPr lang="en-US" dirty="0"/>
              <a:t> or 518-579-4219</a:t>
            </a:r>
          </a:p>
          <a:p>
            <a:pPr marL="457200" lvl="1" indent="0">
              <a:buNone/>
            </a:pPr>
            <a:endParaRPr lang="en-US" dirty="0"/>
          </a:p>
        </p:txBody>
      </p:sp>
    </p:spTree>
    <p:extLst>
      <p:ext uri="{BB962C8B-B14F-4D97-AF65-F5344CB8AC3E}">
        <p14:creationId xmlns:p14="http://schemas.microsoft.com/office/powerpoint/2010/main" val="2731190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824BE-FF13-D26C-A027-CF7EBC81C68B}"/>
              </a:ext>
            </a:extLst>
          </p:cNvPr>
          <p:cNvSpPr>
            <a:spLocks noGrp="1"/>
          </p:cNvSpPr>
          <p:nvPr>
            <p:ph type="title"/>
          </p:nvPr>
        </p:nvSpPr>
        <p:spPr/>
        <p:txBody>
          <a:bodyPr>
            <a:normAutofit fontScale="90000"/>
          </a:bodyPr>
          <a:lstStyle/>
          <a:p>
            <a:r>
              <a:rPr lang="en-US" dirty="0"/>
              <a:t>Current RSS Priorities:  Disciplinary Standards </a:t>
            </a:r>
          </a:p>
        </p:txBody>
      </p:sp>
      <p:sp>
        <p:nvSpPr>
          <p:cNvPr id="3" name="Content Placeholder 2">
            <a:extLst>
              <a:ext uri="{FF2B5EF4-FFF2-40B4-BE49-F238E27FC236}">
                <a16:creationId xmlns:a16="http://schemas.microsoft.com/office/drawing/2014/main" id="{1304E089-0B70-4D19-EDBD-BC3CEFB4C0D7}"/>
              </a:ext>
            </a:extLst>
          </p:cNvPr>
          <p:cNvSpPr>
            <a:spLocks noGrp="1"/>
          </p:cNvSpPr>
          <p:nvPr>
            <p:ph idx="1"/>
          </p:nvPr>
        </p:nvSpPr>
        <p:spPr/>
        <p:txBody>
          <a:bodyPr/>
          <a:lstStyle/>
          <a:p>
            <a:r>
              <a:rPr lang="en-US" dirty="0"/>
              <a:t>Failure to abide by the RSS Compliance Expectations can result in termination of contract </a:t>
            </a:r>
          </a:p>
          <a:p>
            <a:r>
              <a:rPr lang="en-US" dirty="0"/>
              <a:t>Standards are enforced fairly and consistently, and the same standards apply to all levels of personnel  </a:t>
            </a:r>
          </a:p>
        </p:txBody>
      </p:sp>
    </p:spTree>
    <p:extLst>
      <p:ext uri="{BB962C8B-B14F-4D97-AF65-F5344CB8AC3E}">
        <p14:creationId xmlns:p14="http://schemas.microsoft.com/office/powerpoint/2010/main" val="336816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D9DE-1E64-815E-4D47-06E1DF5F0715}"/>
              </a:ext>
            </a:extLst>
          </p:cNvPr>
          <p:cNvSpPr>
            <a:spLocks noGrp="1"/>
          </p:cNvSpPr>
          <p:nvPr>
            <p:ph type="title"/>
          </p:nvPr>
        </p:nvSpPr>
        <p:spPr>
          <a:xfrm>
            <a:off x="1115568" y="548639"/>
            <a:ext cx="10168128" cy="1271771"/>
          </a:xfrm>
        </p:spPr>
        <p:txBody>
          <a:bodyPr>
            <a:normAutofit fontScale="90000"/>
          </a:bodyPr>
          <a:lstStyle/>
          <a:p>
            <a:r>
              <a:rPr lang="en-US" dirty="0"/>
              <a:t>Current RSS Priorities –Excluded Providers </a:t>
            </a:r>
            <a:br>
              <a:rPr lang="en-US" dirty="0"/>
            </a:br>
            <a:endParaRPr lang="en-US" dirty="0"/>
          </a:p>
        </p:txBody>
      </p:sp>
      <p:sp>
        <p:nvSpPr>
          <p:cNvPr id="4" name="Content Placeholder 3">
            <a:extLst>
              <a:ext uri="{FF2B5EF4-FFF2-40B4-BE49-F238E27FC236}">
                <a16:creationId xmlns:a16="http://schemas.microsoft.com/office/drawing/2014/main" id="{69961D75-FCA6-5FE0-CB5A-B2DE2E0CD1F8}"/>
              </a:ext>
            </a:extLst>
          </p:cNvPr>
          <p:cNvSpPr>
            <a:spLocks noGrp="1"/>
          </p:cNvSpPr>
          <p:nvPr>
            <p:ph idx="1"/>
          </p:nvPr>
        </p:nvSpPr>
        <p:spPr/>
        <p:txBody>
          <a:bodyPr>
            <a:normAutofit/>
          </a:bodyPr>
          <a:lstStyle/>
          <a:p>
            <a:pPr marL="0" indent="0">
              <a:buNone/>
            </a:pPr>
            <a:r>
              <a:rPr lang="en-US" b="1" dirty="0"/>
              <a:t>Risk Area:  </a:t>
            </a:r>
          </a:p>
          <a:p>
            <a:r>
              <a:rPr lang="en-US" dirty="0"/>
              <a:t>All Business Associates, Contractors/Subcontractors who are affected by the risk areas must be checked for exclusion from OIG/OMIG x 30 days</a:t>
            </a:r>
          </a:p>
          <a:p>
            <a:r>
              <a:rPr lang="en-US" dirty="0"/>
              <a:t>Business Associates/Contractors/Subcontractors  are clearly identified, and Business Associate Agreements/Contracts are on file</a:t>
            </a:r>
          </a:p>
        </p:txBody>
      </p:sp>
    </p:spTree>
    <p:extLst>
      <p:ext uri="{BB962C8B-B14F-4D97-AF65-F5344CB8AC3E}">
        <p14:creationId xmlns:p14="http://schemas.microsoft.com/office/powerpoint/2010/main" val="3703775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3EE75-0DDA-C318-5A92-763787A1A250}"/>
              </a:ext>
            </a:extLst>
          </p:cNvPr>
          <p:cNvSpPr>
            <a:spLocks noGrp="1"/>
          </p:cNvSpPr>
          <p:nvPr>
            <p:ph type="title"/>
          </p:nvPr>
        </p:nvSpPr>
        <p:spPr/>
        <p:txBody>
          <a:bodyPr>
            <a:normAutofit fontScale="90000"/>
          </a:bodyPr>
          <a:lstStyle/>
          <a:p>
            <a:r>
              <a:rPr lang="en-US" dirty="0"/>
              <a:t>Who Must Report Potential Compliance Related Issues </a:t>
            </a:r>
          </a:p>
        </p:txBody>
      </p:sp>
      <p:sp>
        <p:nvSpPr>
          <p:cNvPr id="3" name="Content Placeholder 2">
            <a:extLst>
              <a:ext uri="{FF2B5EF4-FFF2-40B4-BE49-F238E27FC236}">
                <a16:creationId xmlns:a16="http://schemas.microsoft.com/office/drawing/2014/main" id="{A64742CA-C78E-474D-9749-0D3312F87E89}"/>
              </a:ext>
            </a:extLst>
          </p:cNvPr>
          <p:cNvSpPr>
            <a:spLocks noGrp="1"/>
          </p:cNvSpPr>
          <p:nvPr>
            <p:ph idx="1"/>
          </p:nvPr>
        </p:nvSpPr>
        <p:spPr/>
        <p:txBody>
          <a:bodyPr/>
          <a:lstStyle/>
          <a:p>
            <a:pPr marL="0" indent="0">
              <a:buNone/>
            </a:pPr>
            <a:r>
              <a:rPr lang="en-US" dirty="0"/>
              <a:t>“Affected individuals” include all persons who are affected by RSS Risk areas including all employees, chief executive, senior administrators, managers, </a:t>
            </a:r>
            <a:r>
              <a:rPr lang="en-US" u="sng" dirty="0">
                <a:highlight>
                  <a:srgbClr val="FFFF00"/>
                </a:highlight>
              </a:rPr>
              <a:t>contractors, agents, subcontractors, independent contractors</a:t>
            </a:r>
            <a:r>
              <a:rPr lang="en-US" dirty="0">
                <a:highlight>
                  <a:srgbClr val="FFFF00"/>
                </a:highlight>
              </a:rPr>
              <a:t> </a:t>
            </a:r>
            <a:r>
              <a:rPr lang="en-US" dirty="0"/>
              <a:t>and governing body and corporate officers.   </a:t>
            </a:r>
          </a:p>
          <a:p>
            <a:pPr marL="0" indent="0">
              <a:buNone/>
            </a:pPr>
            <a:endParaRPr lang="en-US" dirty="0"/>
          </a:p>
        </p:txBody>
      </p:sp>
    </p:spTree>
    <p:extLst>
      <p:ext uri="{BB962C8B-B14F-4D97-AF65-F5344CB8AC3E}">
        <p14:creationId xmlns:p14="http://schemas.microsoft.com/office/powerpoint/2010/main" val="2140774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8853-2220-BF83-CC38-1002B63EA3A5}"/>
              </a:ext>
            </a:extLst>
          </p:cNvPr>
          <p:cNvSpPr>
            <a:spLocks noGrp="1"/>
          </p:cNvSpPr>
          <p:nvPr>
            <p:ph type="title"/>
          </p:nvPr>
        </p:nvSpPr>
        <p:spPr/>
        <p:txBody>
          <a:bodyPr/>
          <a:lstStyle/>
          <a:p>
            <a:r>
              <a:rPr lang="en-US" dirty="0"/>
              <a:t>How to Report </a:t>
            </a:r>
          </a:p>
        </p:txBody>
      </p:sp>
      <p:sp>
        <p:nvSpPr>
          <p:cNvPr id="3" name="Content Placeholder 2">
            <a:extLst>
              <a:ext uri="{FF2B5EF4-FFF2-40B4-BE49-F238E27FC236}">
                <a16:creationId xmlns:a16="http://schemas.microsoft.com/office/drawing/2014/main" id="{19CF93E4-0E58-BC67-0BAE-8A940541CE14}"/>
              </a:ext>
            </a:extLst>
          </p:cNvPr>
          <p:cNvSpPr>
            <a:spLocks noGrp="1"/>
          </p:cNvSpPr>
          <p:nvPr>
            <p:ph idx="1"/>
          </p:nvPr>
        </p:nvSpPr>
        <p:spPr>
          <a:xfrm>
            <a:off x="1115568" y="2006600"/>
            <a:ext cx="10168128" cy="4165600"/>
          </a:xfrm>
        </p:spPr>
        <p:txBody>
          <a:bodyPr/>
          <a:lstStyle/>
          <a:p>
            <a:r>
              <a:rPr lang="en-US" dirty="0"/>
              <a:t>Contact the Director Corporate Compliance </a:t>
            </a:r>
          </a:p>
          <a:p>
            <a:pPr lvl="1"/>
            <a:r>
              <a:rPr lang="en-US" dirty="0"/>
              <a:t>518-579-4208</a:t>
            </a:r>
          </a:p>
          <a:p>
            <a:r>
              <a:rPr lang="en-US" dirty="0"/>
              <a:t>Contact Julie Fournier, Deputy Director, Quality and Compliance</a:t>
            </a:r>
          </a:p>
          <a:p>
            <a:pPr lvl="1"/>
            <a:r>
              <a:rPr lang="en-US" dirty="0">
                <a:hlinkClick r:id="rId2"/>
              </a:rPr>
              <a:t>jfournier@rehab.org</a:t>
            </a:r>
            <a:endParaRPr lang="en-US" dirty="0"/>
          </a:p>
          <a:p>
            <a:pPr lvl="1"/>
            <a:r>
              <a:rPr lang="en-US" dirty="0"/>
              <a:t>518-579-4213</a:t>
            </a:r>
          </a:p>
          <a:p>
            <a:r>
              <a:rPr lang="en-US" dirty="0"/>
              <a:t>Report via anonymous hotline </a:t>
            </a:r>
          </a:p>
          <a:p>
            <a:pPr lvl="1"/>
            <a:r>
              <a:rPr lang="en-US" dirty="0"/>
              <a:t>855-222-0629</a:t>
            </a:r>
          </a:p>
          <a:p>
            <a:r>
              <a:rPr lang="en-US" dirty="0"/>
              <a:t>Via Email at </a:t>
            </a:r>
            <a:r>
              <a:rPr lang="en-US" dirty="0">
                <a:hlinkClick r:id="rId3"/>
              </a:rPr>
              <a:t>compliance-privacy@rehab.org</a:t>
            </a:r>
            <a:r>
              <a:rPr lang="en-US" dirty="0"/>
              <a:t> </a:t>
            </a:r>
          </a:p>
          <a:p>
            <a:pPr lvl="1"/>
            <a:endParaRPr lang="en-US" dirty="0"/>
          </a:p>
        </p:txBody>
      </p:sp>
    </p:spTree>
    <p:extLst>
      <p:ext uri="{BB962C8B-B14F-4D97-AF65-F5344CB8AC3E}">
        <p14:creationId xmlns:p14="http://schemas.microsoft.com/office/powerpoint/2010/main" val="2385478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554A-28BC-65CB-3F19-266FDAE8BFC4}"/>
              </a:ext>
            </a:extLst>
          </p:cNvPr>
          <p:cNvSpPr>
            <a:spLocks noGrp="1"/>
          </p:cNvSpPr>
          <p:nvPr>
            <p:ph type="title"/>
          </p:nvPr>
        </p:nvSpPr>
        <p:spPr/>
        <p:txBody>
          <a:bodyPr>
            <a:normAutofit fontScale="90000"/>
          </a:bodyPr>
          <a:lstStyle/>
          <a:p>
            <a:r>
              <a:rPr lang="en-US" dirty="0"/>
              <a:t>Disciplinary Standards for Violations or Failure to Report </a:t>
            </a:r>
          </a:p>
        </p:txBody>
      </p:sp>
      <p:sp>
        <p:nvSpPr>
          <p:cNvPr id="3" name="Content Placeholder 2">
            <a:extLst>
              <a:ext uri="{FF2B5EF4-FFF2-40B4-BE49-F238E27FC236}">
                <a16:creationId xmlns:a16="http://schemas.microsoft.com/office/drawing/2014/main" id="{330CA799-FF02-7068-A182-E0305620C4AA}"/>
              </a:ext>
            </a:extLst>
          </p:cNvPr>
          <p:cNvSpPr>
            <a:spLocks noGrp="1"/>
          </p:cNvSpPr>
          <p:nvPr>
            <p:ph idx="1"/>
          </p:nvPr>
        </p:nvSpPr>
        <p:spPr/>
        <p:txBody>
          <a:bodyPr/>
          <a:lstStyle/>
          <a:p>
            <a:r>
              <a:rPr lang="en-US" u="sng" dirty="0"/>
              <a:t>Failing to report a suspected violation of law, rules, regulations or guidelines will result in disciplinary action, up to and including termination or in the case of non-RSS employees, termination of a relationship/contract. </a:t>
            </a:r>
            <a:endParaRPr lang="en-US" dirty="0"/>
          </a:p>
        </p:txBody>
      </p:sp>
    </p:spTree>
    <p:extLst>
      <p:ext uri="{BB962C8B-B14F-4D97-AF65-F5344CB8AC3E}">
        <p14:creationId xmlns:p14="http://schemas.microsoft.com/office/powerpoint/2010/main" val="3195964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DDC9-F651-A4E1-7D54-B66494457BEF}"/>
              </a:ext>
            </a:extLst>
          </p:cNvPr>
          <p:cNvSpPr>
            <a:spLocks noGrp="1"/>
          </p:cNvSpPr>
          <p:nvPr>
            <p:ph type="title"/>
          </p:nvPr>
        </p:nvSpPr>
        <p:spPr/>
        <p:txBody>
          <a:bodyPr>
            <a:normAutofit fontScale="90000"/>
          </a:bodyPr>
          <a:lstStyle/>
          <a:p>
            <a:r>
              <a:rPr lang="en-US" dirty="0"/>
              <a:t>Agency Response to Compliance Issues and Corrective Action Plans </a:t>
            </a:r>
          </a:p>
        </p:txBody>
      </p:sp>
      <p:sp>
        <p:nvSpPr>
          <p:cNvPr id="3" name="Content Placeholder 2">
            <a:extLst>
              <a:ext uri="{FF2B5EF4-FFF2-40B4-BE49-F238E27FC236}">
                <a16:creationId xmlns:a16="http://schemas.microsoft.com/office/drawing/2014/main" id="{C53D4A50-D6EC-52F5-4491-EF9C21778B42}"/>
              </a:ext>
            </a:extLst>
          </p:cNvPr>
          <p:cNvSpPr>
            <a:spLocks noGrp="1"/>
          </p:cNvSpPr>
          <p:nvPr>
            <p:ph idx="1"/>
          </p:nvPr>
        </p:nvSpPr>
        <p:spPr/>
        <p:txBody>
          <a:bodyPr>
            <a:normAutofit fontScale="92500" lnSpcReduction="10000"/>
          </a:bodyPr>
          <a:lstStyle/>
          <a:p>
            <a:r>
              <a:rPr lang="en-US" dirty="0"/>
              <a:t>Compliance related issues are prioritized for prompt investigation and resolution</a:t>
            </a:r>
          </a:p>
          <a:p>
            <a:r>
              <a:rPr lang="en-US" dirty="0"/>
              <a:t>If there is a suspicion of fraudulent behavior; this may result in immediate action (for the individual/contractor/subcontractor) pending investigation</a:t>
            </a:r>
          </a:p>
          <a:p>
            <a:r>
              <a:rPr lang="en-US" dirty="0"/>
              <a:t>Determination regarding disciplinary action will be completed as soon as possible preferably within 10 business days </a:t>
            </a:r>
          </a:p>
          <a:p>
            <a:r>
              <a:rPr lang="en-US" dirty="0"/>
              <a:t>Corrective Action Plans will be implemented and monitored as indicated</a:t>
            </a:r>
          </a:p>
          <a:p>
            <a:r>
              <a:rPr lang="en-US" dirty="0"/>
              <a:t> Willful violation of the Compliance Policies (Code of Conduct) will result in termination of employment/contract </a:t>
            </a:r>
          </a:p>
        </p:txBody>
      </p:sp>
    </p:spTree>
    <p:extLst>
      <p:ext uri="{BB962C8B-B14F-4D97-AF65-F5344CB8AC3E}">
        <p14:creationId xmlns:p14="http://schemas.microsoft.com/office/powerpoint/2010/main" val="841483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68EBD-C9B1-106C-AB21-88E8618AEE2D}"/>
              </a:ext>
            </a:extLst>
          </p:cNvPr>
          <p:cNvSpPr>
            <a:spLocks noGrp="1"/>
          </p:cNvSpPr>
          <p:nvPr>
            <p:ph type="title"/>
          </p:nvPr>
        </p:nvSpPr>
        <p:spPr/>
        <p:txBody>
          <a:bodyPr/>
          <a:lstStyle/>
          <a:p>
            <a:r>
              <a:rPr lang="en-US" dirty="0"/>
              <a:t>Purpose of the Compliance Program </a:t>
            </a:r>
          </a:p>
        </p:txBody>
      </p:sp>
      <p:sp>
        <p:nvSpPr>
          <p:cNvPr id="3" name="Content Placeholder 2">
            <a:extLst>
              <a:ext uri="{FF2B5EF4-FFF2-40B4-BE49-F238E27FC236}">
                <a16:creationId xmlns:a16="http://schemas.microsoft.com/office/drawing/2014/main" id="{DC2F222A-40C5-6136-18ED-F3F0A664DA27}"/>
              </a:ext>
            </a:extLst>
          </p:cNvPr>
          <p:cNvSpPr>
            <a:spLocks noGrp="1"/>
          </p:cNvSpPr>
          <p:nvPr>
            <p:ph idx="1"/>
          </p:nvPr>
        </p:nvSpPr>
        <p:spPr/>
        <p:txBody>
          <a:bodyPr>
            <a:normAutofit fontScale="92500" lnSpcReduction="10000"/>
          </a:bodyPr>
          <a:lstStyle/>
          <a:p>
            <a:r>
              <a:rPr lang="en-US" dirty="0"/>
              <a:t>The purpose of RSS’ Corporate Compliance Program is to ensure that our organization, including those we contract with,  comply with laws and regulations which apply to it.  </a:t>
            </a:r>
          </a:p>
          <a:p>
            <a:r>
              <a:rPr lang="en-US" dirty="0"/>
              <a:t>Purpose is to prevent against Fraud, Waste or Abuse</a:t>
            </a:r>
          </a:p>
          <a:p>
            <a:r>
              <a:rPr lang="en-US" dirty="0"/>
              <a:t>An Effective Compliance Program demonstrates that RSS and it’s contractors/subcontractors are aware of the rules and laws that apply to our organization</a:t>
            </a:r>
          </a:p>
          <a:p>
            <a:r>
              <a:rPr lang="en-US" dirty="0"/>
              <a:t> We take reasonable, sincere steps to stay on the right side of those rules and laws.  </a:t>
            </a:r>
          </a:p>
        </p:txBody>
      </p:sp>
    </p:spTree>
    <p:extLst>
      <p:ext uri="{BB962C8B-B14F-4D97-AF65-F5344CB8AC3E}">
        <p14:creationId xmlns:p14="http://schemas.microsoft.com/office/powerpoint/2010/main" val="1946991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2DAA-FC7A-A241-3D3E-E60E33B06F94}"/>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BCFEA88E-7ED9-C43A-A507-1F2D902C64C9}"/>
              </a:ext>
            </a:extLst>
          </p:cNvPr>
          <p:cNvSpPr>
            <a:spLocks noGrp="1"/>
          </p:cNvSpPr>
          <p:nvPr>
            <p:ph idx="1"/>
          </p:nvPr>
        </p:nvSpPr>
        <p:spPr>
          <a:xfrm>
            <a:off x="1115568" y="2122098"/>
            <a:ext cx="10168128" cy="4050102"/>
          </a:xfrm>
        </p:spPr>
        <p:txBody>
          <a:bodyPr>
            <a:normAutofit/>
          </a:bodyPr>
          <a:lstStyle/>
          <a:p>
            <a:r>
              <a:rPr lang="en-US" dirty="0"/>
              <a:t>Regulation Part 521-Provider Compliance Programs </a:t>
            </a:r>
          </a:p>
          <a:p>
            <a:r>
              <a:rPr lang="en-US" dirty="0"/>
              <a:t>2025 Compliance Plan-available upon request </a:t>
            </a:r>
            <a:endParaRPr lang="en-US" u="sng" dirty="0"/>
          </a:p>
          <a:p>
            <a:r>
              <a:rPr lang="en-US" dirty="0"/>
              <a:t>RSS Policies and Procedures </a:t>
            </a:r>
          </a:p>
          <a:p>
            <a:pPr lvl="1"/>
            <a:r>
              <a:rPr lang="en-US" dirty="0"/>
              <a:t>Code of Conduct Section C-20:  Agency Website </a:t>
            </a:r>
          </a:p>
          <a:p>
            <a:r>
              <a:rPr lang="en-US" dirty="0"/>
              <a:t>For additional questions: please contact </a:t>
            </a:r>
          </a:p>
          <a:p>
            <a:pPr lvl="1"/>
            <a:r>
              <a:rPr lang="en-US" dirty="0"/>
              <a:t>Director, Corporate Compliance </a:t>
            </a:r>
          </a:p>
          <a:p>
            <a:pPr marL="457200" lvl="1" indent="0">
              <a:buNone/>
            </a:pPr>
            <a:r>
              <a:rPr lang="en-US" dirty="0"/>
              <a:t>	518-579-4208</a:t>
            </a:r>
          </a:p>
          <a:p>
            <a:pPr lvl="1"/>
            <a:r>
              <a:rPr lang="en-US" dirty="0"/>
              <a:t>Julie Fournier, Deputy Director, Quality and Compliance</a:t>
            </a:r>
          </a:p>
          <a:p>
            <a:pPr lvl="2"/>
            <a:r>
              <a:rPr lang="en-US" dirty="0"/>
              <a:t>518-579-4213</a:t>
            </a:r>
          </a:p>
          <a:p>
            <a:endParaRPr lang="en-US" dirty="0"/>
          </a:p>
          <a:p>
            <a:endParaRPr lang="en-US" dirty="0"/>
          </a:p>
        </p:txBody>
      </p:sp>
    </p:spTree>
    <p:extLst>
      <p:ext uri="{BB962C8B-B14F-4D97-AF65-F5344CB8AC3E}">
        <p14:creationId xmlns:p14="http://schemas.microsoft.com/office/powerpoint/2010/main" val="190218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04DEC-596C-EBB5-C14E-AE5D476B32BF}"/>
              </a:ext>
            </a:extLst>
          </p:cNvPr>
          <p:cNvSpPr>
            <a:spLocks noGrp="1"/>
          </p:cNvSpPr>
          <p:nvPr>
            <p:ph type="title"/>
          </p:nvPr>
        </p:nvSpPr>
        <p:spPr/>
        <p:txBody>
          <a:bodyPr/>
          <a:lstStyle/>
          <a:p>
            <a:r>
              <a:rPr lang="en-US" dirty="0"/>
              <a:t>Compliance is Everyone’s Responsibility </a:t>
            </a:r>
          </a:p>
        </p:txBody>
      </p:sp>
      <p:sp>
        <p:nvSpPr>
          <p:cNvPr id="3" name="Content Placeholder 2">
            <a:extLst>
              <a:ext uri="{FF2B5EF4-FFF2-40B4-BE49-F238E27FC236}">
                <a16:creationId xmlns:a16="http://schemas.microsoft.com/office/drawing/2014/main" id="{E35927D9-AAF7-3C9E-4A98-2756E0D28958}"/>
              </a:ext>
            </a:extLst>
          </p:cNvPr>
          <p:cNvSpPr>
            <a:spLocks noGrp="1"/>
          </p:cNvSpPr>
          <p:nvPr>
            <p:ph idx="1"/>
          </p:nvPr>
        </p:nvSpPr>
        <p:spPr>
          <a:xfrm>
            <a:off x="1115568" y="2235200"/>
            <a:ext cx="10168128" cy="3937000"/>
          </a:xfrm>
        </p:spPr>
        <p:txBody>
          <a:bodyPr>
            <a:normAutofit/>
          </a:bodyPr>
          <a:lstStyle/>
          <a:p>
            <a:r>
              <a:rPr lang="en-US" dirty="0"/>
              <a:t>“Affected individuals” include all persons who are affected by RSS Risk areas including all employees, chief executive, senior administrators, managers, </a:t>
            </a:r>
            <a:r>
              <a:rPr lang="en-US" u="sng" dirty="0">
                <a:highlight>
                  <a:srgbClr val="FFFF00"/>
                </a:highlight>
              </a:rPr>
              <a:t>contractors, agents, subcontractors, independent contractors</a:t>
            </a:r>
            <a:r>
              <a:rPr lang="en-US" dirty="0">
                <a:highlight>
                  <a:srgbClr val="FFFF00"/>
                </a:highlight>
              </a:rPr>
              <a:t> </a:t>
            </a:r>
            <a:r>
              <a:rPr lang="en-US" dirty="0"/>
              <a:t>and governing body and corporate officers.   </a:t>
            </a:r>
          </a:p>
          <a:p>
            <a:r>
              <a:rPr lang="en-US" dirty="0"/>
              <a:t>Training and Education is critical to </a:t>
            </a:r>
            <a:r>
              <a:rPr lang="en-US" u="sng" dirty="0"/>
              <a:t>all parties </a:t>
            </a:r>
          </a:p>
          <a:p>
            <a:pPr lvl="1"/>
            <a:r>
              <a:rPr lang="en-US" dirty="0"/>
              <a:t>understanding of your role, the laws/regulations governing your role, agency policies and procedures</a:t>
            </a:r>
          </a:p>
        </p:txBody>
      </p:sp>
    </p:spTree>
    <p:extLst>
      <p:ext uri="{BB962C8B-B14F-4D97-AF65-F5344CB8AC3E}">
        <p14:creationId xmlns:p14="http://schemas.microsoft.com/office/powerpoint/2010/main" val="481704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245DE-1328-A3CF-CDB3-CB574CA4A319}"/>
              </a:ext>
            </a:extLst>
          </p:cNvPr>
          <p:cNvSpPr>
            <a:spLocks noGrp="1"/>
          </p:cNvSpPr>
          <p:nvPr>
            <p:ph type="title"/>
          </p:nvPr>
        </p:nvSpPr>
        <p:spPr/>
        <p:txBody>
          <a:bodyPr>
            <a:normAutofit fontScale="90000"/>
          </a:bodyPr>
          <a:lstStyle/>
          <a:p>
            <a:r>
              <a:rPr lang="en-US" dirty="0"/>
              <a:t>Does the RSS Compliance Program Apply to You?  </a:t>
            </a:r>
          </a:p>
        </p:txBody>
      </p:sp>
      <p:sp>
        <p:nvSpPr>
          <p:cNvPr id="3" name="Content Placeholder 2">
            <a:extLst>
              <a:ext uri="{FF2B5EF4-FFF2-40B4-BE49-F238E27FC236}">
                <a16:creationId xmlns:a16="http://schemas.microsoft.com/office/drawing/2014/main" id="{DDF47EF6-9EFB-767B-FCAB-842DA7432742}"/>
              </a:ext>
            </a:extLst>
          </p:cNvPr>
          <p:cNvSpPr>
            <a:spLocks noGrp="1"/>
          </p:cNvSpPr>
          <p:nvPr>
            <p:ph idx="1"/>
          </p:nvPr>
        </p:nvSpPr>
        <p:spPr>
          <a:xfrm>
            <a:off x="1115568" y="2191109"/>
            <a:ext cx="10168128" cy="3981091"/>
          </a:xfrm>
        </p:spPr>
        <p:txBody>
          <a:bodyPr>
            <a:normAutofit fontScale="85000" lnSpcReduction="20000"/>
          </a:bodyPr>
          <a:lstStyle/>
          <a:p>
            <a:r>
              <a:rPr lang="en-US" dirty="0"/>
              <a:t>Any contractor, subcontractor, independent contractor who has a role in the RSS Compliance Risk Areas as noted below are required by the NYS Office of Medicaid Inspector General to be trained in and knowledgeable of the RSS Compliance Expectations  </a:t>
            </a:r>
          </a:p>
          <a:p>
            <a:pPr lvl="1"/>
            <a:r>
              <a:rPr lang="en-US" dirty="0"/>
              <a:t>Billings</a:t>
            </a:r>
          </a:p>
          <a:p>
            <a:pPr lvl="1"/>
            <a:r>
              <a:rPr lang="en-US" dirty="0"/>
              <a:t>Payments</a:t>
            </a:r>
          </a:p>
          <a:p>
            <a:pPr lvl="1"/>
            <a:r>
              <a:rPr lang="en-US" dirty="0"/>
              <a:t>Ordered Services</a:t>
            </a:r>
          </a:p>
          <a:p>
            <a:pPr lvl="1"/>
            <a:r>
              <a:rPr lang="en-US" dirty="0"/>
              <a:t>Medical Necessity</a:t>
            </a:r>
          </a:p>
          <a:p>
            <a:pPr lvl="1"/>
            <a:r>
              <a:rPr lang="en-US" dirty="0"/>
              <a:t>Quality of Care</a:t>
            </a:r>
          </a:p>
          <a:p>
            <a:pPr lvl="1"/>
            <a:r>
              <a:rPr lang="en-US" dirty="0"/>
              <a:t>Governance</a:t>
            </a:r>
          </a:p>
          <a:p>
            <a:pPr lvl="1"/>
            <a:r>
              <a:rPr lang="en-US" dirty="0"/>
              <a:t>Mandatory Reporting</a:t>
            </a:r>
          </a:p>
          <a:p>
            <a:pPr lvl="1"/>
            <a:r>
              <a:rPr lang="en-US" dirty="0"/>
              <a:t>Credentialing</a:t>
            </a:r>
          </a:p>
          <a:p>
            <a:pPr lvl="1"/>
            <a:r>
              <a:rPr lang="en-US" dirty="0"/>
              <a:t>HIPAA Security </a:t>
            </a:r>
          </a:p>
        </p:txBody>
      </p:sp>
    </p:spTree>
    <p:extLst>
      <p:ext uri="{BB962C8B-B14F-4D97-AF65-F5344CB8AC3E}">
        <p14:creationId xmlns:p14="http://schemas.microsoft.com/office/powerpoint/2010/main" val="510955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604F0-B3CE-1985-43F5-8EADD9DA4C6D}"/>
              </a:ext>
            </a:extLst>
          </p:cNvPr>
          <p:cNvSpPr>
            <a:spLocks noGrp="1"/>
          </p:cNvSpPr>
          <p:nvPr>
            <p:ph type="title"/>
          </p:nvPr>
        </p:nvSpPr>
        <p:spPr/>
        <p:txBody>
          <a:bodyPr/>
          <a:lstStyle/>
          <a:p>
            <a:r>
              <a:rPr lang="en-US" dirty="0"/>
              <a:t>RSS Programs and Services </a:t>
            </a:r>
          </a:p>
        </p:txBody>
      </p:sp>
      <p:sp>
        <p:nvSpPr>
          <p:cNvPr id="3" name="Content Placeholder 2">
            <a:extLst>
              <a:ext uri="{FF2B5EF4-FFF2-40B4-BE49-F238E27FC236}">
                <a16:creationId xmlns:a16="http://schemas.microsoft.com/office/drawing/2014/main" id="{9B7CAC78-5790-54F9-35E3-7B5910044492}"/>
              </a:ext>
            </a:extLst>
          </p:cNvPr>
          <p:cNvSpPr>
            <a:spLocks noGrp="1"/>
          </p:cNvSpPr>
          <p:nvPr>
            <p:ph idx="1"/>
          </p:nvPr>
        </p:nvSpPr>
        <p:spPr>
          <a:xfrm>
            <a:off x="1115568" y="1892300"/>
            <a:ext cx="10168128" cy="4279900"/>
          </a:xfrm>
        </p:spPr>
        <p:txBody>
          <a:bodyPr>
            <a:normAutofit fontScale="92500" lnSpcReduction="20000"/>
          </a:bodyPr>
          <a:lstStyle/>
          <a:p>
            <a:r>
              <a:rPr lang="en-US" dirty="0"/>
              <a:t>RSS offers a wide array of services, throughout 19 counties in NYS.</a:t>
            </a:r>
          </a:p>
          <a:p>
            <a:r>
              <a:rPr lang="en-US" dirty="0"/>
              <a:t>Programs and Services include: </a:t>
            </a:r>
          </a:p>
          <a:p>
            <a:pPr lvl="1"/>
            <a:r>
              <a:rPr lang="en-US" dirty="0"/>
              <a:t>OMH Certified Residential Programs (Community Residences, Treatment Apartments, CRSRO)-Adults, Children and Youth, Geriatric </a:t>
            </a:r>
          </a:p>
          <a:p>
            <a:pPr lvl="1"/>
            <a:r>
              <a:rPr lang="en-US" dirty="0"/>
              <a:t>OMH Licensed Outpatient Programs (Article 31 Clinic/MHOTRS, Personalized Recovery Oriented Services)</a:t>
            </a:r>
          </a:p>
          <a:p>
            <a:pPr lvl="1"/>
            <a:r>
              <a:rPr lang="en-US" dirty="0"/>
              <a:t>Supportive Housing Programs (OMH Medicaid)</a:t>
            </a:r>
          </a:p>
          <a:p>
            <a:pPr lvl="1"/>
            <a:r>
              <a:rPr lang="en-US" dirty="0"/>
              <a:t>Health Home Care Management (Adults, Children)</a:t>
            </a:r>
          </a:p>
          <a:p>
            <a:pPr lvl="1"/>
            <a:r>
              <a:rPr lang="en-US" dirty="0"/>
              <a:t>ACT Teams (Children and Youth)</a:t>
            </a:r>
          </a:p>
          <a:p>
            <a:pPr lvl="1"/>
            <a:r>
              <a:rPr lang="en-US" dirty="0"/>
              <a:t>OASAS Residential Services-Abel House </a:t>
            </a:r>
          </a:p>
          <a:p>
            <a:pPr lvl="1"/>
            <a:r>
              <a:rPr lang="en-US" dirty="0"/>
              <a:t>Safety Options Support Teams (SOS)</a:t>
            </a:r>
          </a:p>
          <a:p>
            <a:pPr lvl="1"/>
            <a:r>
              <a:rPr lang="en-US" dirty="0"/>
              <a:t>An array of supportive programs, vocational programs, educational programs and crisis services </a:t>
            </a:r>
          </a:p>
        </p:txBody>
      </p:sp>
    </p:spTree>
    <p:extLst>
      <p:ext uri="{BB962C8B-B14F-4D97-AF65-F5344CB8AC3E}">
        <p14:creationId xmlns:p14="http://schemas.microsoft.com/office/powerpoint/2010/main" val="400293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7B9B5-4492-0189-C847-2FFB72DF76D9}"/>
              </a:ext>
            </a:extLst>
          </p:cNvPr>
          <p:cNvSpPr>
            <a:spLocks noGrp="1"/>
          </p:cNvSpPr>
          <p:nvPr>
            <p:ph type="title"/>
          </p:nvPr>
        </p:nvSpPr>
        <p:spPr/>
        <p:txBody>
          <a:bodyPr>
            <a:normAutofit/>
          </a:bodyPr>
          <a:lstStyle/>
          <a:p>
            <a:r>
              <a:rPr lang="en-US" sz="2800" dirty="0"/>
              <a:t>RSS Medicaid/Medicaid Managed Care/Medicare Programs and Services -2025</a:t>
            </a:r>
          </a:p>
        </p:txBody>
      </p:sp>
      <p:graphicFrame>
        <p:nvGraphicFramePr>
          <p:cNvPr id="4" name="Table 4">
            <a:extLst>
              <a:ext uri="{FF2B5EF4-FFF2-40B4-BE49-F238E27FC236}">
                <a16:creationId xmlns:a16="http://schemas.microsoft.com/office/drawing/2014/main" id="{7ACD07A8-D404-720B-EDC2-FFA888CF829E}"/>
              </a:ext>
            </a:extLst>
          </p:cNvPr>
          <p:cNvGraphicFramePr>
            <a:graphicFrameLocks noGrp="1"/>
          </p:cNvGraphicFramePr>
          <p:nvPr>
            <p:extLst>
              <p:ext uri="{D42A27DB-BD31-4B8C-83A1-F6EECF244321}">
                <p14:modId xmlns:p14="http://schemas.microsoft.com/office/powerpoint/2010/main" val="4063160916"/>
              </p:ext>
            </p:extLst>
          </p:nvPr>
        </p:nvGraphicFramePr>
        <p:xfrm>
          <a:off x="1270000" y="1879600"/>
          <a:ext cx="9118600" cy="4213290"/>
        </p:xfrm>
        <a:graphic>
          <a:graphicData uri="http://schemas.openxmlformats.org/drawingml/2006/table">
            <a:tbl>
              <a:tblPr firstRow="1" bandRow="1">
                <a:tableStyleId>{5C22544A-7EE6-4342-B048-85BDC9FD1C3A}</a:tableStyleId>
              </a:tblPr>
              <a:tblGrid>
                <a:gridCol w="4559300">
                  <a:extLst>
                    <a:ext uri="{9D8B030D-6E8A-4147-A177-3AD203B41FA5}">
                      <a16:colId xmlns:a16="http://schemas.microsoft.com/office/drawing/2014/main" val="1723170850"/>
                    </a:ext>
                  </a:extLst>
                </a:gridCol>
                <a:gridCol w="4559300">
                  <a:extLst>
                    <a:ext uri="{9D8B030D-6E8A-4147-A177-3AD203B41FA5}">
                      <a16:colId xmlns:a16="http://schemas.microsoft.com/office/drawing/2014/main" val="4041606069"/>
                    </a:ext>
                  </a:extLst>
                </a:gridCol>
              </a:tblGrid>
              <a:tr h="445754">
                <a:tc>
                  <a:txBody>
                    <a:bodyPr/>
                    <a:lstStyle/>
                    <a:p>
                      <a:r>
                        <a:rPr lang="en-US" dirty="0"/>
                        <a:t>RSS Program </a:t>
                      </a:r>
                    </a:p>
                  </a:txBody>
                  <a:tcPr/>
                </a:tc>
                <a:tc>
                  <a:txBody>
                    <a:bodyPr/>
                    <a:lstStyle/>
                    <a:p>
                      <a:r>
                        <a:rPr lang="en-US" dirty="0"/>
                        <a:t>Payer </a:t>
                      </a:r>
                    </a:p>
                  </a:txBody>
                  <a:tcPr/>
                </a:tc>
                <a:extLst>
                  <a:ext uri="{0D108BD9-81ED-4DB2-BD59-A6C34878D82A}">
                    <a16:rowId xmlns:a16="http://schemas.microsoft.com/office/drawing/2014/main" val="3426077812"/>
                  </a:ext>
                </a:extLst>
              </a:tr>
              <a:tr h="445754">
                <a:tc>
                  <a:txBody>
                    <a:bodyPr/>
                    <a:lstStyle/>
                    <a:p>
                      <a:r>
                        <a:rPr lang="en-US" dirty="0"/>
                        <a:t>Certified Residential Programs </a:t>
                      </a:r>
                    </a:p>
                  </a:txBody>
                  <a:tcPr/>
                </a:tc>
                <a:tc>
                  <a:txBody>
                    <a:bodyPr/>
                    <a:lstStyle/>
                    <a:p>
                      <a:r>
                        <a:rPr lang="en-US" dirty="0"/>
                        <a:t>Medicaid </a:t>
                      </a:r>
                    </a:p>
                  </a:txBody>
                  <a:tcPr/>
                </a:tc>
                <a:extLst>
                  <a:ext uri="{0D108BD9-81ED-4DB2-BD59-A6C34878D82A}">
                    <a16:rowId xmlns:a16="http://schemas.microsoft.com/office/drawing/2014/main" val="1212535696"/>
                  </a:ext>
                </a:extLst>
              </a:tr>
              <a:tr h="769383">
                <a:tc>
                  <a:txBody>
                    <a:bodyPr/>
                    <a:lstStyle/>
                    <a:p>
                      <a:r>
                        <a:rPr lang="en-US" dirty="0"/>
                        <a:t>Article 31 Clinic </a:t>
                      </a:r>
                    </a:p>
                  </a:txBody>
                  <a:tcPr/>
                </a:tc>
                <a:tc>
                  <a:txBody>
                    <a:bodyPr/>
                    <a:lstStyle/>
                    <a:p>
                      <a:r>
                        <a:rPr lang="en-US" dirty="0"/>
                        <a:t>Medicaid, Medicare, Medicaid Managed Care </a:t>
                      </a:r>
                    </a:p>
                  </a:txBody>
                  <a:tcPr/>
                </a:tc>
                <a:extLst>
                  <a:ext uri="{0D108BD9-81ED-4DB2-BD59-A6C34878D82A}">
                    <a16:rowId xmlns:a16="http://schemas.microsoft.com/office/drawing/2014/main" val="3337896223"/>
                  </a:ext>
                </a:extLst>
              </a:tr>
              <a:tr h="769383">
                <a:tc>
                  <a:txBody>
                    <a:bodyPr/>
                    <a:lstStyle/>
                    <a:p>
                      <a:r>
                        <a:rPr lang="en-US" dirty="0"/>
                        <a:t>Personalized Recovery Oriented Services </a:t>
                      </a:r>
                    </a:p>
                  </a:txBody>
                  <a:tcPr/>
                </a:tc>
                <a:tc>
                  <a:txBody>
                    <a:bodyPr/>
                    <a:lstStyle/>
                    <a:p>
                      <a:r>
                        <a:rPr lang="en-US" dirty="0"/>
                        <a:t>Medicaid, Medicaid Managed Care, Medicare (clinical component only)</a:t>
                      </a:r>
                    </a:p>
                  </a:txBody>
                  <a:tcPr/>
                </a:tc>
                <a:extLst>
                  <a:ext uri="{0D108BD9-81ED-4DB2-BD59-A6C34878D82A}">
                    <a16:rowId xmlns:a16="http://schemas.microsoft.com/office/drawing/2014/main" val="3941009855"/>
                  </a:ext>
                </a:extLst>
              </a:tr>
              <a:tr h="445754">
                <a:tc>
                  <a:txBody>
                    <a:bodyPr/>
                    <a:lstStyle/>
                    <a:p>
                      <a:r>
                        <a:rPr lang="en-US" dirty="0"/>
                        <a:t>Health Home Care Management </a:t>
                      </a:r>
                    </a:p>
                  </a:txBody>
                  <a:tcPr/>
                </a:tc>
                <a:tc>
                  <a:txBody>
                    <a:bodyPr/>
                    <a:lstStyle/>
                    <a:p>
                      <a:r>
                        <a:rPr lang="en-US" dirty="0"/>
                        <a:t>Medicaid, Medicaid Managed Care </a:t>
                      </a:r>
                    </a:p>
                  </a:txBody>
                  <a:tcPr/>
                </a:tc>
                <a:extLst>
                  <a:ext uri="{0D108BD9-81ED-4DB2-BD59-A6C34878D82A}">
                    <a16:rowId xmlns:a16="http://schemas.microsoft.com/office/drawing/2014/main" val="2989681870"/>
                  </a:ext>
                </a:extLst>
              </a:tr>
              <a:tr h="445754">
                <a:tc>
                  <a:txBody>
                    <a:bodyPr/>
                    <a:lstStyle/>
                    <a:p>
                      <a:r>
                        <a:rPr lang="en-US" dirty="0"/>
                        <a:t>Supportive Housing (limited)</a:t>
                      </a:r>
                    </a:p>
                  </a:txBody>
                  <a:tcPr/>
                </a:tc>
                <a:tc>
                  <a:txBody>
                    <a:bodyPr/>
                    <a:lstStyle/>
                    <a:p>
                      <a:r>
                        <a:rPr lang="en-US" dirty="0"/>
                        <a:t>Medicaid </a:t>
                      </a:r>
                    </a:p>
                  </a:txBody>
                  <a:tcPr/>
                </a:tc>
                <a:extLst>
                  <a:ext uri="{0D108BD9-81ED-4DB2-BD59-A6C34878D82A}">
                    <a16:rowId xmlns:a16="http://schemas.microsoft.com/office/drawing/2014/main" val="2912383200"/>
                  </a:ext>
                </a:extLst>
              </a:tr>
              <a:tr h="445754">
                <a:tc>
                  <a:txBody>
                    <a:bodyPr/>
                    <a:lstStyle/>
                    <a:p>
                      <a:r>
                        <a:rPr lang="en-US" dirty="0"/>
                        <a:t>Children and Youth ACT</a:t>
                      </a:r>
                    </a:p>
                  </a:txBody>
                  <a:tcPr/>
                </a:tc>
                <a:tc>
                  <a:txBody>
                    <a:bodyPr/>
                    <a:lstStyle/>
                    <a:p>
                      <a:r>
                        <a:rPr lang="en-US" dirty="0"/>
                        <a:t>Medicaid</a:t>
                      </a:r>
                    </a:p>
                  </a:txBody>
                  <a:tcPr/>
                </a:tc>
                <a:extLst>
                  <a:ext uri="{0D108BD9-81ED-4DB2-BD59-A6C34878D82A}">
                    <a16:rowId xmlns:a16="http://schemas.microsoft.com/office/drawing/2014/main" val="3035730608"/>
                  </a:ext>
                </a:extLst>
              </a:tr>
              <a:tr h="445754">
                <a:tc>
                  <a:txBody>
                    <a:bodyPr/>
                    <a:lstStyle/>
                    <a:p>
                      <a:r>
                        <a:rPr lang="en-US" dirty="0"/>
                        <a:t>OASAS Abel House </a:t>
                      </a:r>
                    </a:p>
                  </a:txBody>
                  <a:tcPr/>
                </a:tc>
                <a:tc>
                  <a:txBody>
                    <a:bodyPr/>
                    <a:lstStyle/>
                    <a:p>
                      <a:r>
                        <a:rPr lang="en-US" dirty="0"/>
                        <a:t>Medicaid, Medicaid Managed Care </a:t>
                      </a:r>
                    </a:p>
                  </a:txBody>
                  <a:tcPr/>
                </a:tc>
                <a:extLst>
                  <a:ext uri="{0D108BD9-81ED-4DB2-BD59-A6C34878D82A}">
                    <a16:rowId xmlns:a16="http://schemas.microsoft.com/office/drawing/2014/main" val="2016558067"/>
                  </a:ext>
                </a:extLst>
              </a:tr>
            </a:tbl>
          </a:graphicData>
        </a:graphic>
      </p:graphicFrame>
    </p:spTree>
    <p:extLst>
      <p:ext uri="{BB962C8B-B14F-4D97-AF65-F5344CB8AC3E}">
        <p14:creationId xmlns:p14="http://schemas.microsoft.com/office/powerpoint/2010/main" val="300173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272B9-AA6E-BFD2-CE23-80094468D6C8}"/>
              </a:ext>
            </a:extLst>
          </p:cNvPr>
          <p:cNvSpPr>
            <a:spLocks noGrp="1"/>
          </p:cNvSpPr>
          <p:nvPr>
            <p:ph type="title"/>
          </p:nvPr>
        </p:nvSpPr>
        <p:spPr/>
        <p:txBody>
          <a:bodyPr/>
          <a:lstStyle/>
          <a:p>
            <a:r>
              <a:rPr lang="en-US" dirty="0"/>
              <a:t>RSS Services and Programs-Resources </a:t>
            </a:r>
          </a:p>
        </p:txBody>
      </p:sp>
      <p:sp>
        <p:nvSpPr>
          <p:cNvPr id="3" name="Content Placeholder 2">
            <a:extLst>
              <a:ext uri="{FF2B5EF4-FFF2-40B4-BE49-F238E27FC236}">
                <a16:creationId xmlns:a16="http://schemas.microsoft.com/office/drawing/2014/main" id="{E1066FE8-1035-C1D7-467D-5EA45AA7E640}"/>
              </a:ext>
            </a:extLst>
          </p:cNvPr>
          <p:cNvSpPr>
            <a:spLocks noGrp="1"/>
          </p:cNvSpPr>
          <p:nvPr>
            <p:ph idx="1"/>
          </p:nvPr>
        </p:nvSpPr>
        <p:spPr/>
        <p:txBody>
          <a:bodyPr/>
          <a:lstStyle/>
          <a:p>
            <a:r>
              <a:rPr lang="en-US" dirty="0"/>
              <a:t>RSS Programs and Services Document :  A more detailed overview of all RSS Services:  available upon request </a:t>
            </a:r>
          </a:p>
        </p:txBody>
      </p:sp>
    </p:spTree>
    <p:extLst>
      <p:ext uri="{BB962C8B-B14F-4D97-AF65-F5344CB8AC3E}">
        <p14:creationId xmlns:p14="http://schemas.microsoft.com/office/powerpoint/2010/main" val="3289457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8CF3E-858E-C242-35A7-EE565799961A}"/>
              </a:ext>
            </a:extLst>
          </p:cNvPr>
          <p:cNvSpPr>
            <a:spLocks noGrp="1"/>
          </p:cNvSpPr>
          <p:nvPr>
            <p:ph type="title"/>
          </p:nvPr>
        </p:nvSpPr>
        <p:spPr/>
        <p:txBody>
          <a:bodyPr>
            <a:normAutofit fontScale="90000"/>
          </a:bodyPr>
          <a:lstStyle/>
          <a:p>
            <a:r>
              <a:rPr lang="en-US" dirty="0"/>
              <a:t>RSS Compliance Officer and Compliance Committee </a:t>
            </a:r>
          </a:p>
        </p:txBody>
      </p:sp>
      <p:sp>
        <p:nvSpPr>
          <p:cNvPr id="3" name="Content Placeholder 2">
            <a:extLst>
              <a:ext uri="{FF2B5EF4-FFF2-40B4-BE49-F238E27FC236}">
                <a16:creationId xmlns:a16="http://schemas.microsoft.com/office/drawing/2014/main" id="{C7A09B92-E88D-A735-B04F-AF234F0D58C6}"/>
              </a:ext>
            </a:extLst>
          </p:cNvPr>
          <p:cNvSpPr>
            <a:spLocks noGrp="1"/>
          </p:cNvSpPr>
          <p:nvPr>
            <p:ph idx="1"/>
          </p:nvPr>
        </p:nvSpPr>
        <p:spPr/>
        <p:txBody>
          <a:bodyPr>
            <a:normAutofit/>
          </a:bodyPr>
          <a:lstStyle/>
          <a:p>
            <a:r>
              <a:rPr lang="en-US" dirty="0"/>
              <a:t>Committee made up of RSS Senior Staff</a:t>
            </a:r>
          </a:p>
          <a:p>
            <a:r>
              <a:rPr lang="en-US" dirty="0"/>
              <a:t>Compliance Committee Charter-outlines the purpose of the committee to ensure RSS is conducting business in an ethical, responsible manner, consistent with all laws, regulations and policies </a:t>
            </a:r>
          </a:p>
          <a:p>
            <a:r>
              <a:rPr lang="en-US" dirty="0"/>
              <a:t>Meets Quarterly to discuss agency wide systems, processes and identified risk areas and ways to mitigate those risks  </a:t>
            </a:r>
          </a:p>
          <a:p>
            <a:r>
              <a:rPr lang="en-US" dirty="0"/>
              <a:t>Expressed commitment to maintaining an effective Compliance Program </a:t>
            </a:r>
          </a:p>
        </p:txBody>
      </p:sp>
    </p:spTree>
    <p:extLst>
      <p:ext uri="{BB962C8B-B14F-4D97-AF65-F5344CB8AC3E}">
        <p14:creationId xmlns:p14="http://schemas.microsoft.com/office/powerpoint/2010/main" val="290341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7D00-EC0E-E1CD-F70D-CB8484158085}"/>
              </a:ext>
            </a:extLst>
          </p:cNvPr>
          <p:cNvSpPr>
            <a:spLocks noGrp="1"/>
          </p:cNvSpPr>
          <p:nvPr>
            <p:ph type="title"/>
          </p:nvPr>
        </p:nvSpPr>
        <p:spPr/>
        <p:txBody>
          <a:bodyPr>
            <a:normAutofit fontScale="90000"/>
          </a:bodyPr>
          <a:lstStyle/>
          <a:p>
            <a:r>
              <a:rPr lang="en-US" dirty="0"/>
              <a:t>RSS Compliance Committee Charter; Ensuring Elements of an Effective Plan  </a:t>
            </a:r>
          </a:p>
        </p:txBody>
      </p:sp>
      <p:sp>
        <p:nvSpPr>
          <p:cNvPr id="3" name="Content Placeholder 2">
            <a:extLst>
              <a:ext uri="{FF2B5EF4-FFF2-40B4-BE49-F238E27FC236}">
                <a16:creationId xmlns:a16="http://schemas.microsoft.com/office/drawing/2014/main" id="{16794297-4BFD-FC3A-88BD-333BCAF11482}"/>
              </a:ext>
            </a:extLst>
          </p:cNvPr>
          <p:cNvSpPr>
            <a:spLocks noGrp="1"/>
          </p:cNvSpPr>
          <p:nvPr>
            <p:ph idx="1"/>
          </p:nvPr>
        </p:nvSpPr>
        <p:spPr>
          <a:xfrm>
            <a:off x="888521" y="2006600"/>
            <a:ext cx="10395175" cy="4302760"/>
          </a:xfrm>
        </p:spPr>
        <p:txBody>
          <a:bodyPr>
            <a:normAutofit fontScale="47500" lnSpcReduction="20000"/>
          </a:bodyPr>
          <a:lstStyle/>
          <a:p>
            <a:r>
              <a:rPr lang="en-US" dirty="0"/>
              <a:t>Written Policies and Procedures </a:t>
            </a:r>
          </a:p>
          <a:p>
            <a:pPr lvl="1"/>
            <a:r>
              <a:rPr lang="en-US" dirty="0">
                <a:highlight>
                  <a:srgbClr val="FFFF00"/>
                </a:highlight>
              </a:rPr>
              <a:t>Be knowledgeable of the RSS Policies in Compliance Section C-20 Code of Conduct </a:t>
            </a:r>
          </a:p>
          <a:p>
            <a:r>
              <a:rPr lang="en-US" dirty="0"/>
              <a:t>Effective Training and Education Plan </a:t>
            </a:r>
          </a:p>
          <a:p>
            <a:pPr lvl="1"/>
            <a:r>
              <a:rPr lang="en-US" dirty="0">
                <a:highlight>
                  <a:srgbClr val="FFFF00"/>
                </a:highlight>
              </a:rPr>
              <a:t>Be trained prior to contract and annually thereafter</a:t>
            </a:r>
          </a:p>
          <a:p>
            <a:r>
              <a:rPr lang="en-US" dirty="0"/>
              <a:t>Effective Lines of Communication </a:t>
            </a:r>
          </a:p>
          <a:p>
            <a:pPr lvl="1"/>
            <a:r>
              <a:rPr lang="en-US" dirty="0">
                <a:highlight>
                  <a:srgbClr val="FFFF00"/>
                </a:highlight>
              </a:rPr>
              <a:t>It’s your duty to report any known issues </a:t>
            </a:r>
          </a:p>
          <a:p>
            <a:pPr lvl="1"/>
            <a:r>
              <a:rPr lang="en-US" dirty="0">
                <a:highlight>
                  <a:srgbClr val="FFFF00"/>
                </a:highlight>
              </a:rPr>
              <a:t>Know how to report an issue</a:t>
            </a:r>
          </a:p>
          <a:p>
            <a:r>
              <a:rPr lang="en-US" dirty="0"/>
              <a:t>Clear Disciplinary Standards (including Contractors/Subcontractors)</a:t>
            </a:r>
          </a:p>
          <a:p>
            <a:pPr lvl="1"/>
            <a:r>
              <a:rPr lang="en-US" dirty="0">
                <a:highlight>
                  <a:srgbClr val="FFFF00"/>
                </a:highlight>
              </a:rPr>
              <a:t>Violations of the RSS Compliance expectations can result in termination of contract</a:t>
            </a:r>
          </a:p>
          <a:p>
            <a:r>
              <a:rPr lang="en-US" dirty="0"/>
              <a:t>Audit and Monitoring </a:t>
            </a:r>
          </a:p>
          <a:p>
            <a:pPr lvl="1"/>
            <a:r>
              <a:rPr lang="en-US" dirty="0">
                <a:highlight>
                  <a:srgbClr val="FFFF00"/>
                </a:highlight>
              </a:rPr>
              <a:t>Contracts are audited and monitored for adherence to RSS compliance expectations </a:t>
            </a:r>
          </a:p>
          <a:p>
            <a:r>
              <a:rPr lang="en-US" dirty="0"/>
              <a:t>Annual Compliance Program Review </a:t>
            </a:r>
          </a:p>
          <a:p>
            <a:r>
              <a:rPr lang="en-US" dirty="0"/>
              <a:t>Monitoring Excluded Providers </a:t>
            </a:r>
          </a:p>
          <a:p>
            <a:pPr lvl="1"/>
            <a:r>
              <a:rPr lang="en-US" dirty="0">
                <a:highlight>
                  <a:srgbClr val="FFFF00"/>
                </a:highlight>
              </a:rPr>
              <a:t>As a contractor, you are required to check your employees through the OIG/OMIG Exclusion Lists upon appointment and x 30 days thereafter</a:t>
            </a:r>
          </a:p>
          <a:p>
            <a:pPr lvl="1"/>
            <a:r>
              <a:rPr lang="en-US" dirty="0">
                <a:highlight>
                  <a:srgbClr val="FFFF00"/>
                </a:highlight>
              </a:rPr>
              <a:t>If found to be on the OMIG/OIG (Excluded from participation in Medicaid or other state/federal programs) Exclusion List: RSS will not engage in the contract</a:t>
            </a:r>
          </a:p>
          <a:p>
            <a:r>
              <a:rPr lang="en-US" dirty="0"/>
              <a:t>Clear procedures for responding to compliance issues</a:t>
            </a:r>
          </a:p>
          <a:p>
            <a:pPr lvl="1"/>
            <a:r>
              <a:rPr lang="en-US" dirty="0">
                <a:highlight>
                  <a:srgbClr val="FFFF00"/>
                </a:highlight>
              </a:rPr>
              <a:t>All compliance related issues are investigated  </a:t>
            </a:r>
          </a:p>
        </p:txBody>
      </p:sp>
    </p:spTree>
    <p:extLst>
      <p:ext uri="{BB962C8B-B14F-4D97-AF65-F5344CB8AC3E}">
        <p14:creationId xmlns:p14="http://schemas.microsoft.com/office/powerpoint/2010/main" val="3762780586"/>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13B33"/>
      </a:dk2>
      <a:lt2>
        <a:srgbClr val="E8E3E2"/>
      </a:lt2>
      <a:accent1>
        <a:srgbClr val="4EAFBA"/>
      </a:accent1>
      <a:accent2>
        <a:srgbClr val="4DB392"/>
      </a:accent2>
      <a:accent3>
        <a:srgbClr val="4FB369"/>
      </a:accent3>
      <a:accent4>
        <a:srgbClr val="5DB54E"/>
      </a:accent4>
      <a:accent5>
        <a:srgbClr val="89AA5D"/>
      </a:accent5>
      <a:accent6>
        <a:srgbClr val="A3A546"/>
      </a:accent6>
      <a:hlink>
        <a:srgbClr val="AE7069"/>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385</TotalTime>
  <Words>1451</Words>
  <Application>Microsoft Office PowerPoint</Application>
  <PresentationFormat>Widescreen</PresentationFormat>
  <Paragraphs>136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Neue Haas Grotesk Text Pro</vt:lpstr>
      <vt:lpstr>AccentBoxVTI</vt:lpstr>
      <vt:lpstr>RSS Compliance Program Training Series: RSS Organizational Experience and Risk Areas  </vt:lpstr>
      <vt:lpstr>Purpose of the Compliance Program </vt:lpstr>
      <vt:lpstr>Compliance is Everyone’s Responsibility </vt:lpstr>
      <vt:lpstr>Does the RSS Compliance Program Apply to You?  </vt:lpstr>
      <vt:lpstr>RSS Programs and Services </vt:lpstr>
      <vt:lpstr>RSS Medicaid/Medicaid Managed Care/Medicare Programs and Services -2025</vt:lpstr>
      <vt:lpstr>RSS Services and Programs-Resources </vt:lpstr>
      <vt:lpstr>RSS Compliance Officer and Compliance Committee </vt:lpstr>
      <vt:lpstr>RSS Compliance Committee Charter; Ensuring Elements of an Effective Plan  </vt:lpstr>
      <vt:lpstr>Duty to Report </vt:lpstr>
      <vt:lpstr>RSS Policy on Non-Retaliation and Whistleblower Protections  </vt:lpstr>
      <vt:lpstr>What are RSS Compliance Risk Areas </vt:lpstr>
      <vt:lpstr>Current RSS Priorities -2025 Training and Education: Contractors, Subcontractors, Independent Contractors </vt:lpstr>
      <vt:lpstr>Current RSS Priorities:  Disciplinary Standards </vt:lpstr>
      <vt:lpstr>Current RSS Priorities –Excluded Providers  </vt:lpstr>
      <vt:lpstr>Who Must Report Potential Compliance Related Issues </vt:lpstr>
      <vt:lpstr>How to Report </vt:lpstr>
      <vt:lpstr>Disciplinary Standards for Violations or Failure to Report </vt:lpstr>
      <vt:lpstr>Agency Response to Compliance Issues and Corrective Action Plans </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RSS Compliance Program Training Series: RSS Organizational Experience and Risk Areas</dc:title>
  <dc:creator>Vickie Ronda</dc:creator>
  <cp:lastModifiedBy>Julie Fournier</cp:lastModifiedBy>
  <cp:revision>24</cp:revision>
  <cp:lastPrinted>2024-05-01T14:57:42Z</cp:lastPrinted>
  <dcterms:created xsi:type="dcterms:W3CDTF">2022-10-25T13:21:56Z</dcterms:created>
  <dcterms:modified xsi:type="dcterms:W3CDTF">2025-06-30T14:36:04Z</dcterms:modified>
</cp:coreProperties>
</file>